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AC627-B2C8-4B7D-9A41-8417686D0AE2}" type="datetimeFigureOut">
              <a:rPr lang="ar-IQ" smtClean="0"/>
              <a:pPr/>
              <a:t>11/11/1441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245243F-873F-48EE-B5A3-023CC03F2D6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5AC627-B2C8-4B7D-9A41-8417686D0AE2}" type="datetimeFigureOut">
              <a:rPr lang="ar-IQ" smtClean="0"/>
              <a:pPr/>
              <a:t>11/11/1441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245243F-873F-48EE-B5A3-023CC03F2D67}"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8%B1%D8%A8%D8%A7%D8%B7" TargetMode="External"/><Relationship Id="rId7" Type="http://schemas.openxmlformats.org/officeDocument/2006/relationships/hyperlink" Target="https://ar.wikipedia.org/wiki/%D9%83%D8%A7%D9%84%D8%B3%D9%8A%D9%88%D9%85" TargetMode="External"/><Relationship Id="rId2" Type="http://schemas.openxmlformats.org/officeDocument/2006/relationships/hyperlink" Target="https://ar.wikipedia.org/wiki/%D8%A7%D9%84%D8%B9%D8%B6%D9%84" TargetMode="External"/><Relationship Id="rId1" Type="http://schemas.openxmlformats.org/officeDocument/2006/relationships/slideLayout" Target="../slideLayouts/slideLayout2.xml"/><Relationship Id="rId6" Type="http://schemas.openxmlformats.org/officeDocument/2006/relationships/hyperlink" Target="https://ar.wikipedia.org/wiki/%D8%AC%D9%85%D8%AC%D9%85%D8%A9" TargetMode="External"/><Relationship Id="rId5" Type="http://schemas.openxmlformats.org/officeDocument/2006/relationships/hyperlink" Target="https://ar.wikipedia.org/wiki/%D9%85%D8%AE" TargetMode="External"/><Relationship Id="rId4" Type="http://schemas.openxmlformats.org/officeDocument/2006/relationships/hyperlink" Target="https://ar.wikipedia.org/wiki/%D9%88%D8%AA%D8%B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432047"/>
          </a:xfrm>
        </p:spPr>
        <p:txBody>
          <a:bodyPr>
            <a:noAutofit/>
          </a:bodyPr>
          <a:lstStyle/>
          <a:p>
            <a:r>
              <a:rPr lang="ar-IQ" sz="2800" dirty="0" smtClean="0"/>
              <a:t>التشريح المقارن لللجهاز الهيكلي</a:t>
            </a:r>
            <a:r>
              <a:rPr lang="en-US" sz="2800" dirty="0" smtClean="0"/>
              <a:t>skeletal system</a:t>
            </a:r>
            <a:endParaRPr lang="ar-IQ" sz="2800" dirty="0"/>
          </a:p>
        </p:txBody>
      </p:sp>
      <p:sp>
        <p:nvSpPr>
          <p:cNvPr id="3" name="Subtitle 2"/>
          <p:cNvSpPr>
            <a:spLocks noGrp="1"/>
          </p:cNvSpPr>
          <p:nvPr>
            <p:ph type="subTitle" idx="1"/>
          </p:nvPr>
        </p:nvSpPr>
        <p:spPr>
          <a:xfrm>
            <a:off x="251520" y="692696"/>
            <a:ext cx="8640960" cy="5976664"/>
          </a:xfrm>
        </p:spPr>
        <p:txBody>
          <a:bodyPr>
            <a:normAutofit fontScale="77500" lnSpcReduction="20000"/>
          </a:bodyPr>
          <a:lstStyle/>
          <a:p>
            <a:pPr algn="r"/>
            <a:r>
              <a:rPr lang="en-US" b="1" dirty="0">
                <a:solidFill>
                  <a:schemeClr val="tx1"/>
                </a:solidFill>
              </a:rPr>
              <a:t/>
            </a:r>
            <a:br>
              <a:rPr lang="en-US" b="1" dirty="0">
                <a:solidFill>
                  <a:schemeClr val="tx1"/>
                </a:solidFill>
              </a:rPr>
            </a:br>
            <a:r>
              <a:rPr lang="ar-SA" dirty="0">
                <a:solidFill>
                  <a:schemeClr val="tx1"/>
                </a:solidFill>
              </a:rPr>
              <a:t>يتركب الجهاز الهيكلي من غضروف</a:t>
            </a:r>
            <a:r>
              <a:rPr lang="en-US" dirty="0">
                <a:solidFill>
                  <a:schemeClr val="tx1"/>
                </a:solidFill>
              </a:rPr>
              <a:t> cartilage </a:t>
            </a:r>
            <a:r>
              <a:rPr lang="ar-SA" dirty="0">
                <a:solidFill>
                  <a:schemeClr val="tx1"/>
                </a:solidFill>
              </a:rPr>
              <a:t>وعظم</a:t>
            </a:r>
            <a:r>
              <a:rPr lang="en-US" dirty="0">
                <a:solidFill>
                  <a:schemeClr val="tx1"/>
                </a:solidFill>
              </a:rPr>
              <a:t> bone </a:t>
            </a:r>
            <a:r>
              <a:rPr lang="ar-SA" dirty="0">
                <a:solidFill>
                  <a:schemeClr val="tx1"/>
                </a:solidFill>
              </a:rPr>
              <a:t>وأوتار</a:t>
            </a:r>
            <a:r>
              <a:rPr lang="en-US" dirty="0">
                <a:solidFill>
                  <a:schemeClr val="tx1"/>
                </a:solidFill>
              </a:rPr>
              <a:t> tendons </a:t>
            </a:r>
            <a:r>
              <a:rPr lang="ar-SA" dirty="0">
                <a:solidFill>
                  <a:schemeClr val="tx1"/>
                </a:solidFill>
              </a:rPr>
              <a:t>وأربطة</a:t>
            </a:r>
            <a:r>
              <a:rPr lang="en-US" dirty="0">
                <a:solidFill>
                  <a:schemeClr val="tx1"/>
                </a:solidFill>
              </a:rPr>
              <a:t>  ligaments </a:t>
            </a:r>
            <a:r>
              <a:rPr lang="ar-SA" dirty="0">
                <a:solidFill>
                  <a:schemeClr val="tx1"/>
                </a:solidFill>
              </a:rPr>
              <a:t> يبقى الهيكل كله غضروفياً في حالة الأسماك الغضروفية ، ويتم ترسيب أملاح الكالسيوم لتدعيمه وتقويته . في الأسماك العظمية ورباعيات القدم ، يتكون معظم الهيكل من العظم ؛ عظم بديل</a:t>
            </a:r>
            <a:r>
              <a:rPr lang="en-US" dirty="0">
                <a:solidFill>
                  <a:schemeClr val="tx1"/>
                </a:solidFill>
              </a:rPr>
              <a:t> </a:t>
            </a:r>
            <a:r>
              <a:rPr lang="en-US" dirty="0" smtClean="0">
                <a:solidFill>
                  <a:schemeClr val="tx1"/>
                </a:solidFill>
              </a:rPr>
              <a:t>cartilage </a:t>
            </a:r>
            <a:r>
              <a:rPr lang="en-US" dirty="0">
                <a:solidFill>
                  <a:schemeClr val="tx1"/>
                </a:solidFill>
              </a:rPr>
              <a:t>bone </a:t>
            </a:r>
            <a:r>
              <a:rPr lang="ar-SA" dirty="0">
                <a:solidFill>
                  <a:schemeClr val="tx1"/>
                </a:solidFill>
              </a:rPr>
              <a:t>يحل محل عظام الجنين الغضروفية ، وعظم غشائي</a:t>
            </a:r>
            <a:r>
              <a:rPr lang="en-US" dirty="0">
                <a:solidFill>
                  <a:schemeClr val="tx1"/>
                </a:solidFill>
              </a:rPr>
              <a:t> dermal bone </a:t>
            </a:r>
            <a:r>
              <a:rPr lang="ar-SA" dirty="0">
                <a:solidFill>
                  <a:schemeClr val="tx1"/>
                </a:solidFill>
              </a:rPr>
              <a:t>يتكون مباشرة في النسيج الضام دون المرور على الطور الغضروفي</a:t>
            </a:r>
            <a:r>
              <a:rPr lang="en-US" dirty="0">
                <a:solidFill>
                  <a:schemeClr val="tx1"/>
                </a:solidFill>
              </a:rPr>
              <a:t> . </a:t>
            </a:r>
          </a:p>
          <a:p>
            <a:pPr algn="r"/>
            <a:r>
              <a:rPr lang="ar-SA" dirty="0">
                <a:solidFill>
                  <a:schemeClr val="tx1"/>
                </a:solidFill>
              </a:rPr>
              <a:t>يكون الغضروف معظم الهيكل العام للجسم في المرحلة الجنينية للفرد وينشأ من الاديم المتوسط ويتحول الى عظم عند البلوغ في اغلب الفقريات عدا مناطق الممرات التنفسية وجزء من الاذن وفي مناطق المفاصل. يحتوي الغضروف على مادة مخاطية تدعى كبريتات الكوندرويتين </a:t>
            </a:r>
            <a:r>
              <a:rPr lang="en-US" dirty="0" err="1">
                <a:solidFill>
                  <a:schemeClr val="tx1"/>
                </a:solidFill>
              </a:rPr>
              <a:t>Chondroitin</a:t>
            </a:r>
            <a:r>
              <a:rPr lang="ar-SA" dirty="0">
                <a:solidFill>
                  <a:schemeClr val="tx1"/>
                </a:solidFill>
              </a:rPr>
              <a:t> التي تعطي الصلابة والمرونة، بينما يتميز العظم بوجد املاح الكالسيوم مثل فوسفات الكالسيوم وكربونات الكالسيوم التي تكسب العظم الصلابة </a:t>
            </a:r>
            <a:r>
              <a:rPr lang="ar-SA" dirty="0" smtClean="0">
                <a:solidFill>
                  <a:schemeClr val="tx1"/>
                </a:solidFill>
              </a:rPr>
              <a:t>والقوة.</a:t>
            </a:r>
            <a:r>
              <a:rPr lang="ar-IQ" dirty="0" smtClean="0">
                <a:solidFill>
                  <a:schemeClr val="tx1"/>
                </a:solidFill>
              </a:rPr>
              <a:t>توجدانسجة غضروفيه او عظمية خارج الهيكل العظمي تسمى العناصرمغايرة الموقع</a:t>
            </a:r>
            <a:r>
              <a:rPr lang="en-US" dirty="0" err="1" smtClean="0">
                <a:solidFill>
                  <a:schemeClr val="tx1"/>
                </a:solidFill>
              </a:rPr>
              <a:t>heterotopic</a:t>
            </a:r>
            <a:r>
              <a:rPr lang="en-US" dirty="0" smtClean="0">
                <a:solidFill>
                  <a:schemeClr val="tx1"/>
                </a:solidFill>
              </a:rPr>
              <a:t> skeletal elements </a:t>
            </a:r>
            <a:endParaRPr lang="en-US" dirty="0">
              <a:solidFill>
                <a:schemeClr val="tx1"/>
              </a:solidFill>
            </a:endParaRPr>
          </a:p>
          <a:p>
            <a:pPr algn="r"/>
            <a:r>
              <a:rPr lang="ar-IQ" dirty="0" smtClean="0">
                <a:solidFill>
                  <a:schemeClr val="tx1"/>
                </a:solidFill>
              </a:rPr>
              <a:t>تنمو ضمن الاوتاد والصفائح العظمية في عضلة الحجاب الحاجز في الجمل وقلب المجترات ولقمع الذي يحيط كرتا العين في الاسماك.</a:t>
            </a:r>
            <a:endParaRPr lang="ar-IQ"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719"/>
            <a:ext cx="8229600" cy="45719"/>
          </a:xfrm>
        </p:spPr>
        <p:txBody>
          <a:bodyPr>
            <a:noAutofit/>
          </a:bodyPr>
          <a:lstStyle/>
          <a:p>
            <a:endParaRPr lang="ar-IQ" sz="24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95536" y="188640"/>
            <a:ext cx="8424936"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ar-IQ" dirty="0"/>
          </a:p>
        </p:txBody>
      </p:sp>
      <p:sp>
        <p:nvSpPr>
          <p:cNvPr id="3" name="Content Placeholder 2"/>
          <p:cNvSpPr>
            <a:spLocks noGrp="1"/>
          </p:cNvSpPr>
          <p:nvPr>
            <p:ph idx="1"/>
          </p:nvPr>
        </p:nvSpPr>
        <p:spPr>
          <a:xfrm>
            <a:off x="323528" y="548680"/>
            <a:ext cx="8568952" cy="5976664"/>
          </a:xfrm>
        </p:spPr>
        <p:txBody>
          <a:bodyPr>
            <a:normAutofit fontScale="70000" lnSpcReduction="20000"/>
          </a:bodyPr>
          <a:lstStyle/>
          <a:p>
            <a:r>
              <a:rPr lang="ar-SA" b="1" dirty="0"/>
              <a:t>وظائف الهيكل العظمي</a:t>
            </a:r>
            <a:endParaRPr lang="en-US" dirty="0"/>
          </a:p>
          <a:p>
            <a:pPr lvl="0"/>
            <a:r>
              <a:rPr lang="ar-SA" dirty="0"/>
              <a:t>دعم الجسم: يعطي الهيكل العظمي للإنسان شكله المميز ويصلب الجسم.</a:t>
            </a:r>
            <a:endParaRPr lang="en-US" dirty="0"/>
          </a:p>
          <a:p>
            <a:pPr lvl="0"/>
            <a:r>
              <a:rPr lang="ar-SA" dirty="0"/>
              <a:t>الاتصال: يتصل بالهيكل العظمي </a:t>
            </a:r>
            <a:r>
              <a:rPr lang="ar-SA" dirty="0">
                <a:hlinkClick r:id="rId2" tooltip="العضل"/>
              </a:rPr>
              <a:t>العضلات</a:t>
            </a:r>
            <a:r>
              <a:rPr lang="ar-SA" dirty="0"/>
              <a:t> </a:t>
            </a:r>
            <a:r>
              <a:rPr lang="ar-SA" dirty="0">
                <a:hlinkClick r:id="rId3" tooltip="رباط"/>
              </a:rPr>
              <a:t>والأربطة</a:t>
            </a:r>
            <a:r>
              <a:rPr lang="ar-SA" dirty="0"/>
              <a:t> </a:t>
            </a:r>
            <a:r>
              <a:rPr lang="ar-SA" dirty="0">
                <a:hlinkClick r:id="rId4" tooltip="وتر"/>
              </a:rPr>
              <a:t>والأوتار</a:t>
            </a:r>
            <a:r>
              <a:rPr lang="ar-SA" dirty="0"/>
              <a:t>.</a:t>
            </a:r>
            <a:endParaRPr lang="en-US" dirty="0"/>
          </a:p>
          <a:p>
            <a:pPr lvl="0"/>
            <a:r>
              <a:rPr lang="ar-SA" dirty="0"/>
              <a:t>الحركة: الهيكل العظمي هو محور الحركة في جسم الإنسان.</a:t>
            </a:r>
            <a:endParaRPr lang="en-US" dirty="0"/>
          </a:p>
          <a:p>
            <a:pPr lvl="0"/>
            <a:r>
              <a:rPr lang="ar-SA" dirty="0"/>
              <a:t>الحماية: يوفر الهيكل العظمي الحماية للأعضاء الحيوية </a:t>
            </a:r>
            <a:r>
              <a:rPr lang="ar-SA" dirty="0">
                <a:hlinkClick r:id="rId5" tooltip="مخ"/>
              </a:rPr>
              <a:t>كالمخ</a:t>
            </a:r>
            <a:r>
              <a:rPr lang="ar-SA" dirty="0"/>
              <a:t> داخل </a:t>
            </a:r>
            <a:r>
              <a:rPr lang="ar-SA" dirty="0">
                <a:hlinkClick r:id="rId6" tooltip="جمجمة"/>
              </a:rPr>
              <a:t>الجمجمة</a:t>
            </a:r>
            <a:r>
              <a:rPr lang="ar-SA" dirty="0"/>
              <a:t>، أيضا القفص الصدري يحمي القلب والرئتين.</a:t>
            </a:r>
            <a:endParaRPr lang="en-US" dirty="0"/>
          </a:p>
          <a:p>
            <a:pPr lvl="0"/>
            <a:r>
              <a:rPr lang="ar-SA" dirty="0"/>
              <a:t>تكوين الدم: تكوين كرات الدم الحمراء يتم داخل العظم.</a:t>
            </a:r>
            <a:endParaRPr lang="en-US" dirty="0"/>
          </a:p>
          <a:p>
            <a:pPr lvl="0"/>
            <a:r>
              <a:rPr lang="ar-SA" dirty="0"/>
              <a:t>تخزين الأملاح: يقوم العظم بتخزين الأملاح </a:t>
            </a:r>
            <a:r>
              <a:rPr lang="ar-SA" dirty="0">
                <a:hlinkClick r:id="rId7" tooltip="كالسيوم"/>
              </a:rPr>
              <a:t>الكالسيوم</a:t>
            </a:r>
            <a:r>
              <a:rPr lang="ar-SA" dirty="0"/>
              <a:t> وغيرها</a:t>
            </a:r>
            <a:r>
              <a:rPr lang="ar-SA" dirty="0" smtClean="0"/>
              <a:t>.</a:t>
            </a:r>
            <a:r>
              <a:rPr lang="en-US" dirty="0"/>
              <a:t> </a:t>
            </a:r>
            <a:br>
              <a:rPr lang="en-US" dirty="0"/>
            </a:br>
            <a:r>
              <a:rPr lang="ar-SA" dirty="0"/>
              <a:t>ينقسم الهيكل عموماً إلى هيكل محوري</a:t>
            </a:r>
            <a:r>
              <a:rPr lang="en-US" dirty="0"/>
              <a:t> axial skeleton </a:t>
            </a:r>
            <a:r>
              <a:rPr lang="ar-SA" dirty="0"/>
              <a:t>وهيكل طرفي</a:t>
            </a:r>
            <a:r>
              <a:rPr lang="en-US" dirty="0"/>
              <a:t> </a:t>
            </a:r>
            <a:r>
              <a:rPr lang="en-US" dirty="0" err="1"/>
              <a:t>appendicular</a:t>
            </a:r>
            <a:r>
              <a:rPr lang="en-US" dirty="0"/>
              <a:t> skeleton </a:t>
            </a:r>
            <a:r>
              <a:rPr lang="ar-SA" dirty="0"/>
              <a:t>؛ الهيكل المحوري عبارة عن الجمجمة </a:t>
            </a:r>
            <a:r>
              <a:rPr lang="en-US" dirty="0"/>
              <a:t>Skull</a:t>
            </a:r>
            <a:r>
              <a:rPr lang="ar-SA" dirty="0"/>
              <a:t> التي تتكون حول الدماغ والعمود الفقري</a:t>
            </a:r>
            <a:r>
              <a:rPr lang="en-US" dirty="0"/>
              <a:t> Vertebral column </a:t>
            </a:r>
            <a:r>
              <a:rPr lang="ar-SA" dirty="0"/>
              <a:t>الذي يتكون حول الحبل الظهري وقد يحل محله كليا ويدعم الحبل الشوكي ، بالإضافة إلى القص</a:t>
            </a:r>
            <a:r>
              <a:rPr lang="en-US" dirty="0"/>
              <a:t> sternum </a:t>
            </a:r>
            <a:r>
              <a:rPr lang="ar-SA" dirty="0"/>
              <a:t>والاضلاع</a:t>
            </a:r>
            <a:r>
              <a:rPr lang="en-US" dirty="0"/>
              <a:t> ribs </a:t>
            </a:r>
            <a:r>
              <a:rPr lang="ar-SA" dirty="0"/>
              <a:t>، والهيكل الطرفي يشمل هيكل الحزام الصدري والحزام الحوضي وهيكل الأطراف الأمامية والخلفية </a:t>
            </a:r>
            <a:endParaRPr lang="ar-IQ" dirty="0" smtClean="0"/>
          </a:p>
          <a:p>
            <a:pPr lvl="0"/>
            <a:endParaRPr lang="en-US" dirty="0"/>
          </a:p>
          <a:p>
            <a:r>
              <a:rPr lang="en-US" dirty="0"/>
              <a:t/>
            </a:r>
            <a:br>
              <a:rPr lang="en-US" dirty="0"/>
            </a:br>
            <a:r>
              <a:rPr lang="ar-SA" b="1" dirty="0"/>
              <a:t>الهيكل العظمي المحوري</a:t>
            </a:r>
            <a:r>
              <a:rPr lang="en-US" b="1" dirty="0"/>
              <a:t/>
            </a:r>
            <a:br>
              <a:rPr lang="en-US" b="1" dirty="0"/>
            </a:br>
            <a:r>
              <a:rPr lang="ar-SA" dirty="0"/>
              <a:t>يضم هذا القسم العظام التي تقع على المحور المركزي للجسم . ويضم نحواً من 80 عظمة تشمل عظام الجمجمة، العمود الفقري، الأضلاع، عظمة القص</a:t>
            </a:r>
            <a:r>
              <a:rPr lang="en-US" dirty="0"/>
              <a:t>.</a:t>
            </a:r>
            <a:br>
              <a:rPr lang="en-US" dirty="0"/>
            </a:b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8640"/>
          </a:xfrm>
        </p:spPr>
        <p:txBody>
          <a:bodyPr>
            <a:normAutofit fontScale="90000"/>
          </a:bodyPr>
          <a:lstStyle/>
          <a:p>
            <a:endParaRPr lang="ar-IQ"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03040" y="476672"/>
            <a:ext cx="8461448" cy="278109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0" y="3356992"/>
            <a:ext cx="9144000"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ar-IQ"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23528" y="260648"/>
            <a:ext cx="8640959" cy="5472608"/>
          </a:xfrm>
          <a:prstGeom prst="rect">
            <a:avLst/>
          </a:prstGeom>
          <a:noFill/>
          <a:ln w="9525">
            <a:noFill/>
            <a:miter lim="800000"/>
            <a:headEnd/>
            <a:tailEnd/>
          </a:ln>
        </p:spPr>
      </p:pic>
      <p:sp>
        <p:nvSpPr>
          <p:cNvPr id="5" name="Rounded Rectangle 4"/>
          <p:cNvSpPr/>
          <p:nvPr/>
        </p:nvSpPr>
        <p:spPr>
          <a:xfrm>
            <a:off x="1187624" y="5877272"/>
            <a:ext cx="727280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3200" dirty="0" smtClean="0"/>
              <a:t>اما الهيكل الطرفي فيتكون من اشعة الزعانف </a:t>
            </a:r>
            <a:endParaRPr lang="ar-IQ"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ar-IQ" sz="2000" dirty="0" smtClean="0"/>
              <a:t>الجهاز الهيكلي في الفقريات </a:t>
            </a:r>
            <a:endParaRPr lang="ar-IQ"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764704"/>
            <a:ext cx="9144000" cy="157532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2492896"/>
            <a:ext cx="9144000" cy="4365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919"/>
            <a:ext cx="8229600" cy="45719"/>
          </a:xfrm>
        </p:spPr>
        <p:txBody>
          <a:bodyPr>
            <a:normAutofit fontScale="90000"/>
          </a:bodyPr>
          <a:lstStyle/>
          <a:p>
            <a:endParaRPr lang="ar-IQ"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251520" y="0"/>
            <a:ext cx="8352928"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ar-IQ"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39552" y="404664"/>
            <a:ext cx="8208912"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45719"/>
          </a:xfrm>
        </p:spPr>
        <p:txBody>
          <a:bodyPr>
            <a:normAutofit fontScale="90000"/>
          </a:bodyPr>
          <a:lstStyle/>
          <a:p>
            <a:endParaRPr lang="ar-IQ"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endParaRPr lang="ar-IQ"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467544" y="476672"/>
            <a:ext cx="3384376"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dirty="0" smtClean="0">
                <a:solidFill>
                  <a:schemeClr val="tx1"/>
                </a:solidFill>
              </a:rPr>
              <a:t>يسمى العجز المركب </a:t>
            </a:r>
            <a:r>
              <a:rPr lang="en-US" sz="2000" dirty="0" err="1" smtClean="0">
                <a:solidFill>
                  <a:schemeClr val="tx1"/>
                </a:solidFill>
              </a:rPr>
              <a:t>synsac</a:t>
            </a:r>
            <a:r>
              <a:rPr lang="en-US" dirty="0" err="1" smtClean="0">
                <a:solidFill>
                  <a:schemeClr val="tx1"/>
                </a:solidFill>
              </a:rPr>
              <a:t>rum</a:t>
            </a:r>
            <a:endParaRPr lang="ar-IQ"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27</Words>
  <Application>Microsoft Office PowerPoint</Application>
  <PresentationFormat>On-screen Show (4:3)</PresentationFormat>
  <Paragraphs>16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التشريح المقارن لللجهاز الهيكليskeletal system</vt:lpstr>
      <vt:lpstr>Slide 2</vt:lpstr>
      <vt:lpstr>Slide 3</vt:lpstr>
      <vt:lpstr>Slide 4</vt:lpstr>
      <vt:lpstr>الجهاز الهيكلي في الفقريات </vt:lpstr>
      <vt:lpstr>Slide 6</vt:lpstr>
      <vt:lpstr>Slide 7</vt:lpstr>
      <vt:lpstr>Slide 8</vt:lpstr>
      <vt:lpstr>Slide 9</vt:lpstr>
      <vt:lpstr>Slide 10</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الهيكلي</dc:title>
  <dc:creator>dell</dc:creator>
  <cp:lastModifiedBy>dell</cp:lastModifiedBy>
  <cp:revision>6</cp:revision>
  <dcterms:created xsi:type="dcterms:W3CDTF">2020-06-28T08:26:52Z</dcterms:created>
  <dcterms:modified xsi:type="dcterms:W3CDTF">2020-07-01T06:41:01Z</dcterms:modified>
</cp:coreProperties>
</file>